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2" r:id="rId6"/>
    <p:sldId id="257" r:id="rId7"/>
    <p:sldId id="262" r:id="rId8"/>
    <p:sldId id="264" r:id="rId9"/>
    <p:sldId id="266" r:id="rId10"/>
    <p:sldId id="268" r:id="rId11"/>
    <p:sldId id="279" r:id="rId12"/>
    <p:sldId id="260" r:id="rId13"/>
    <p:sldId id="276" r:id="rId14"/>
    <p:sldId id="280" r:id="rId15"/>
    <p:sldId id="28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sv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arachi University to get on-campus electric shuttle service">
            <a:extLst>
              <a:ext uri="{FF2B5EF4-FFF2-40B4-BE49-F238E27FC236}">
                <a16:creationId xmlns:a16="http://schemas.microsoft.com/office/drawing/2014/main" id="{FFF0A4F0-B86A-7873-CB9D-78DFFB60FD4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2417"/>
          <a:stretch>
            <a:fillRect/>
          </a:stretch>
        </p:blipFill>
        <p:spPr bwMode="auto">
          <a:xfrm flipH="1">
            <a:off x="241112" y="739301"/>
            <a:ext cx="6825035" cy="53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882" y="3827929"/>
            <a:ext cx="5558118" cy="2034990"/>
          </a:xfrm>
        </p:spPr>
        <p:txBody>
          <a:bodyPr/>
          <a:lstStyle/>
          <a:p>
            <a:r>
              <a:rPr lang="en-US" sz="3200" dirty="0"/>
              <a:t>GPS Integration for NUST Shuttle Service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72" y="339037"/>
            <a:ext cx="5627146" cy="724702"/>
          </a:xfrm>
        </p:spPr>
        <p:txBody>
          <a:bodyPr/>
          <a:lstStyle/>
          <a:p>
            <a:r>
              <a:rPr lang="en-US" dirty="0"/>
              <a:t>Android Application: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6463E8-16BC-71F1-A7DB-69199B4F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24" y="221615"/>
            <a:ext cx="2949882" cy="641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36570-5372-D9CC-565D-0F8832A8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0" y="818709"/>
            <a:ext cx="2568163" cy="5700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F467B8-ADD5-9AFE-42BD-26EA606AEC79}"/>
              </a:ext>
            </a:extLst>
          </p:cNvPr>
          <p:cNvSpPr txBox="1"/>
          <p:nvPr/>
        </p:nvSpPr>
        <p:spPr>
          <a:xfrm>
            <a:off x="3199344" y="135651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With SMS </a:t>
            </a:r>
            <a:endParaRPr lang="en-PK" sz="2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73C02F-56BB-D732-A843-F632A184583A}"/>
              </a:ext>
            </a:extLst>
          </p:cNvPr>
          <p:cNvSpPr txBox="1"/>
          <p:nvPr/>
        </p:nvSpPr>
        <p:spPr>
          <a:xfrm>
            <a:off x="6096000" y="55699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With Bluetooth</a:t>
            </a:r>
            <a:endParaRPr kumimoji="0" lang="en-PK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FD1FAE39-6490-5C39-5040-A3CA702F6D84}"/>
              </a:ext>
            </a:extLst>
          </p:cNvPr>
          <p:cNvSpPr/>
          <p:nvPr/>
        </p:nvSpPr>
        <p:spPr>
          <a:xfrm>
            <a:off x="7637931" y="4510846"/>
            <a:ext cx="815788" cy="934831"/>
          </a:xfrm>
          <a:prstGeom prst="ben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7D370BF0-B97F-FDD8-E4FC-0678B2D00EC4}"/>
              </a:ext>
            </a:extLst>
          </p:cNvPr>
          <p:cNvSpPr/>
          <p:nvPr/>
        </p:nvSpPr>
        <p:spPr>
          <a:xfrm rot="10800000">
            <a:off x="3362829" y="1933300"/>
            <a:ext cx="815788" cy="934831"/>
          </a:xfrm>
          <a:prstGeom prst="ben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E79B6F-0F30-AC75-A276-F7EA67490DBD}"/>
              </a:ext>
            </a:extLst>
          </p:cNvPr>
          <p:cNvSpPr txBox="1"/>
          <p:nvPr/>
        </p:nvSpPr>
        <p:spPr>
          <a:xfrm>
            <a:off x="3764531" y="3186261"/>
            <a:ext cx="44319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Built with MIT app inventor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Only works for android devices</a:t>
            </a:r>
            <a:endParaRPr lang="en-PK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72" y="339037"/>
            <a:ext cx="5627146" cy="724702"/>
          </a:xfrm>
        </p:spPr>
        <p:txBody>
          <a:bodyPr/>
          <a:lstStyle/>
          <a:p>
            <a:r>
              <a:rPr lang="en-US" dirty="0"/>
              <a:t>code: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77AE9C-962E-8425-9816-03BE7835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60" y="387496"/>
            <a:ext cx="6490516" cy="61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4" y="498162"/>
            <a:ext cx="5941681" cy="634323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with ATMEGA 32: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B6042-C500-96CC-3154-942B397C2680}"/>
              </a:ext>
            </a:extLst>
          </p:cNvPr>
          <p:cNvSpPr txBox="1"/>
          <p:nvPr/>
        </p:nvSpPr>
        <p:spPr>
          <a:xfrm>
            <a:off x="963315" y="1738818"/>
            <a:ext cx="77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Unavailability of MAX32 code burner.</a:t>
            </a:r>
            <a:endParaRPr lang="en-PK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43DF5A-5975-E01C-29ED-FAA8D0711AAE}"/>
              </a:ext>
            </a:extLst>
          </p:cNvPr>
          <p:cNvSpPr txBox="1"/>
          <p:nvPr/>
        </p:nvSpPr>
        <p:spPr>
          <a:xfrm>
            <a:off x="1731158" y="2705775"/>
            <a:ext cx="77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Alternative</a:t>
            </a:r>
            <a:r>
              <a:rPr lang="en-US" sz="2800" dirty="0">
                <a:solidFill>
                  <a:schemeClr val="bg1"/>
                </a:solidFill>
              </a:rPr>
              <a:t>: Using Arduino Uno as a code burner.</a:t>
            </a:r>
            <a:endParaRPr lang="en-PK" sz="2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CC7203-5D80-C476-B861-29EE179906D6}"/>
              </a:ext>
            </a:extLst>
          </p:cNvPr>
          <p:cNvSpPr txBox="1"/>
          <p:nvPr/>
        </p:nvSpPr>
        <p:spPr>
          <a:xfrm>
            <a:off x="1731158" y="4066352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Bierstadt"/>
              </a:rPr>
              <a:t>Which unfortunately fried the ATMEGA32 chip.</a:t>
            </a:r>
            <a:endParaRPr kumimoji="0" lang="en-PK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098" name="Picture 2" descr="Fire and smoke on chip on damaged computer or laptop Stock Photo - Alamy">
            <a:extLst>
              <a:ext uri="{FF2B5EF4-FFF2-40B4-BE49-F238E27FC236}">
                <a16:creationId xmlns:a16="http://schemas.microsoft.com/office/drawing/2014/main" id="{7D4D6E17-4DBC-5445-3504-2C92CAB1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072" y="3799335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C1C920D-6B38-C384-DE52-BA2166C141C0}"/>
              </a:ext>
            </a:extLst>
          </p:cNvPr>
          <p:cNvSpPr txBox="1"/>
          <p:nvPr/>
        </p:nvSpPr>
        <p:spPr>
          <a:xfrm>
            <a:off x="1373572" y="5758646"/>
            <a:ext cx="77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 were forced to switch to Arduino Uno.</a:t>
            </a:r>
            <a:endParaRPr lang="en-PK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16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 dirty="0"/>
              <a:t>Future: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Using esp-32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1324728"/>
          </a:xfrm>
        </p:spPr>
        <p:txBody>
          <a:bodyPr>
            <a:normAutofit/>
          </a:bodyPr>
          <a:lstStyle/>
          <a:p>
            <a:r>
              <a:rPr lang="en-US" dirty="0"/>
              <a:t>Using internet communication will increase the range of transmission by several folds and hence widen the tracking area.</a:t>
            </a:r>
            <a:br>
              <a:rPr lang="en-US" dirty="0"/>
            </a:br>
            <a:r>
              <a:rPr lang="en-US" dirty="0"/>
              <a:t>Use of boosters which are costly and not feasible for small scale projects.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151941"/>
            <a:ext cx="4771030" cy="365125"/>
          </a:xfrm>
        </p:spPr>
        <p:txBody>
          <a:bodyPr/>
          <a:lstStyle/>
          <a:p>
            <a:r>
              <a:rPr lang="en-ZA" dirty="0"/>
              <a:t>Upgrade mobile app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6" y="4499003"/>
            <a:ext cx="4771030" cy="1082132"/>
          </a:xfrm>
        </p:spPr>
        <p:txBody>
          <a:bodyPr>
            <a:normAutofit/>
          </a:bodyPr>
          <a:lstStyle/>
          <a:p>
            <a:r>
              <a:rPr lang="en-US" dirty="0"/>
              <a:t>The mobile app can be ungraded infinitely by addition of extra features such as route detection, speed display, voice control </a:t>
            </a:r>
            <a:r>
              <a:rPr lang="en-US" dirty="0" err="1"/>
              <a:t>e.t.c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575" y="1453539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 err="1"/>
              <a:t>Abdur</a:t>
            </a:r>
            <a:r>
              <a:rPr lang="en-US" dirty="0"/>
              <a:t> </a:t>
            </a:r>
            <a:r>
              <a:rPr lang="en-US" dirty="0" err="1"/>
              <a:t>rehman</a:t>
            </a:r>
            <a:r>
              <a:rPr lang="en-US" dirty="0"/>
              <a:t>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5021040"/>
            <a:ext cx="2118414" cy="531393"/>
          </a:xfrm>
        </p:spPr>
        <p:txBody>
          <a:bodyPr/>
          <a:lstStyle/>
          <a:p>
            <a:r>
              <a:rPr lang="en-US" dirty="0"/>
              <a:t>337668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4481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Syed </a:t>
            </a:r>
            <a:r>
              <a:rPr lang="en-US" dirty="0" err="1"/>
              <a:t>muhammad</a:t>
            </a:r>
            <a:r>
              <a:rPr lang="en-US" dirty="0"/>
              <a:t> </a:t>
            </a:r>
            <a:r>
              <a:rPr lang="en-US" dirty="0" err="1"/>
              <a:t>abubakar</a:t>
            </a:r>
            <a:r>
              <a:rPr lang="en-US" dirty="0"/>
              <a:t>​​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0463" y="5021040"/>
            <a:ext cx="2118414" cy="531393"/>
          </a:xfrm>
        </p:spPr>
        <p:txBody>
          <a:bodyPr/>
          <a:lstStyle/>
          <a:p>
            <a:r>
              <a:rPr lang="en-US" dirty="0"/>
              <a:t>337385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Asad </a:t>
            </a:r>
            <a:r>
              <a:rPr lang="en-US" dirty="0" err="1"/>
              <a:t>ahmed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2687" y="5018661"/>
            <a:ext cx="2118414" cy="531393"/>
          </a:xfrm>
        </p:spPr>
        <p:txBody>
          <a:bodyPr/>
          <a:lstStyle/>
          <a:p>
            <a:r>
              <a:rPr lang="en-US" dirty="0"/>
              <a:t>331881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7BFDEDD3-30B3-EDE4-79A5-F3FA70669C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433" r="433"/>
          <a:stretch/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A31220EF-0D53-BEC3-552F-4AD35F27DD7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t="9239" b="9239"/>
          <a:stretch/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748AA2D-EC10-4FD4-4296-A48E4D8F8B9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/>
          <a:srcRect l="287" r="287"/>
          <a:stretch/>
        </p:blipFill>
        <p:spPr/>
      </p:pic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Objectives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tracking system for Nust Shuttle Service using ATMega32 microcontroller.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CB386F-D123-7573-A9A6-63E585ECA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559190"/>
            <a:ext cx="9385300" cy="985791"/>
          </a:xfrm>
        </p:spPr>
        <p:txBody>
          <a:bodyPr/>
          <a:lstStyle/>
          <a:p>
            <a:r>
              <a:rPr lang="en-US" dirty="0"/>
              <a:t>Block Diagram: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3B76E-3AF5-B6D4-90F9-C70C17C9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64" y="1707032"/>
            <a:ext cx="5791189" cy="45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57" y="316545"/>
            <a:ext cx="4856634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Components used: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5772" y="1077472"/>
            <a:ext cx="2693128" cy="99168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Atmega32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3472" y="1908949"/>
            <a:ext cx="1797710" cy="20333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 storing the GPS coordinates from Neo sim module </a:t>
            </a:r>
            <a:br>
              <a:rPr lang="en-US" dirty="0"/>
            </a:br>
            <a:r>
              <a:rPr lang="en-US" dirty="0"/>
              <a:t>and sending it to the GSM ​module.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05389" y="970602"/>
            <a:ext cx="2693128" cy="99168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NEO 6M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47964" y="2075343"/>
            <a:ext cx="1388808" cy="230124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GPS module to provide the GPS coordinates.​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60672" y="878047"/>
            <a:ext cx="2693128" cy="991689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Sim 800l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48836" y="1962291"/>
            <a:ext cx="1513884" cy="20966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GSM module for sending SMS messages to mobile application.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A6735FE-E549-9E36-4DCC-9168783A5E44}"/>
              </a:ext>
            </a:extLst>
          </p:cNvPr>
          <p:cNvSpPr txBox="1">
            <a:spLocks/>
          </p:cNvSpPr>
          <p:nvPr/>
        </p:nvSpPr>
        <p:spPr>
          <a:xfrm>
            <a:off x="865772" y="3853964"/>
            <a:ext cx="2693128" cy="991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0" cap="all" spc="4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LCD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EC1780-BC5A-8A67-21E9-7E67B3A258D6}"/>
              </a:ext>
            </a:extLst>
          </p:cNvPr>
          <p:cNvSpPr txBox="1">
            <a:spLocks/>
          </p:cNvSpPr>
          <p:nvPr/>
        </p:nvSpPr>
        <p:spPr>
          <a:xfrm>
            <a:off x="873472" y="4820396"/>
            <a:ext cx="1565949" cy="20399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16x2 liquid crystal display to show the GPS coordinates.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B0C8324-6230-5EF1-DE72-5CF36D4C1FC4}"/>
              </a:ext>
            </a:extLst>
          </p:cNvPr>
          <p:cNvSpPr txBox="1">
            <a:spLocks/>
          </p:cNvSpPr>
          <p:nvPr/>
        </p:nvSpPr>
        <p:spPr>
          <a:xfrm>
            <a:off x="8610600" y="4376590"/>
            <a:ext cx="2568388" cy="9916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0" cap="all" spc="4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Android phone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A2AFE-80C8-09AE-F0C6-97315FDF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720" y="2187340"/>
            <a:ext cx="1405557" cy="1374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3F79A-A507-39C5-4E06-F293FD319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917" y="1979361"/>
            <a:ext cx="1307266" cy="19629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E5F1EC-3B92-31BC-90DC-293DF549D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909" y="4387908"/>
            <a:ext cx="792016" cy="1968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8C8A7D-8B47-BADD-D170-D37C0F93D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080" y="1762253"/>
            <a:ext cx="773869" cy="218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72" y="426934"/>
            <a:ext cx="5184648" cy="466344"/>
          </a:xfrm>
        </p:spPr>
        <p:txBody>
          <a:bodyPr/>
          <a:lstStyle/>
          <a:p>
            <a:r>
              <a:rPr lang="en-US" dirty="0">
                <a:ea typeface="+mn-ea"/>
                <a:cs typeface="+mn-cs"/>
              </a:rPr>
              <a:t>NMEA string:</a:t>
            </a:r>
            <a:endParaRPr lang="en-US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Contoso​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Competitors​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ZA" dirty="0"/>
              <a:t>Our product is priced below that of other task management tools on the market</a:t>
            </a:r>
            <a:r>
              <a:rPr lang="en-US" dirty="0"/>
              <a:t>​</a:t>
            </a:r>
          </a:p>
          <a:p>
            <a:r>
              <a:rPr lang="en-ZA" dirty="0"/>
              <a:t>Simple and easy to use app and website, compared to the complex tools of our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 our consumers to our product</a:t>
            </a:r>
            <a:r>
              <a:rPr lang="en-US" dirty="0"/>
              <a:t>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C06DBD-4A32-17B4-2D9B-0CB2C1368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9992" b="16050"/>
          <a:stretch/>
        </p:blipFill>
        <p:spPr bwMode="auto">
          <a:xfrm>
            <a:off x="1" y="2617694"/>
            <a:ext cx="12191999" cy="42671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127AB-9F9C-2C82-39B0-96B0AE9D742A}"/>
              </a:ext>
            </a:extLst>
          </p:cNvPr>
          <p:cNvSpPr txBox="1"/>
          <p:nvPr/>
        </p:nvSpPr>
        <p:spPr>
          <a:xfrm>
            <a:off x="690880" y="10771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national marine electronics association (NMEA) is standard for GPS coordinates.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6CA1A6-FACB-2E53-83B7-05DD897E4E0E}"/>
              </a:ext>
            </a:extLst>
          </p:cNvPr>
          <p:cNvSpPr txBox="1"/>
          <p:nvPr/>
        </p:nvSpPr>
        <p:spPr>
          <a:xfrm>
            <a:off x="690880" y="17280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Filled with detailed information about the coordinates and time.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4FAFCF-993C-BD80-A29B-BB576EB8326C}"/>
              </a:ext>
            </a:extLst>
          </p:cNvPr>
          <p:cNvSpPr txBox="1"/>
          <p:nvPr/>
        </p:nvSpPr>
        <p:spPr>
          <a:xfrm>
            <a:off x="6786880" y="1060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NEO 6M provides the coordinates in this format.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770" y="1145947"/>
            <a:ext cx="4250460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Flowchart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65D8D84-E62D-7761-8436-AFD793EB3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95" y="2488514"/>
            <a:ext cx="9030483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5139CD-38B2-040D-4ABC-3FE690958AC8}"/>
              </a:ext>
            </a:extLst>
          </p:cNvPr>
          <p:cNvSpPr txBox="1"/>
          <p:nvPr/>
        </p:nvSpPr>
        <p:spPr>
          <a:xfrm>
            <a:off x="4574360" y="731691"/>
            <a:ext cx="30432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Posterama Bold"/>
                <a:ea typeface="+mj-ea"/>
                <a:cs typeface="+mj-cs"/>
              </a:rPr>
              <a:t>Simulation</a:t>
            </a:r>
            <a:endParaRPr lang="en-PK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C5AE836-2AE5-29FD-AB4B-924C32DE0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1" y="1488145"/>
            <a:ext cx="7277158" cy="5118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4" y="498162"/>
            <a:ext cx="5941681" cy="634323"/>
          </a:xfrm>
        </p:spPr>
        <p:txBody>
          <a:bodyPr/>
          <a:lstStyle/>
          <a:p>
            <a:r>
              <a:rPr lang="en-US" dirty="0"/>
              <a:t>Problem with sim 800l: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7874" y="2116589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7744" y="2908908"/>
            <a:ext cx="2383763" cy="833970"/>
          </a:xfrm>
        </p:spPr>
        <p:txBody>
          <a:bodyPr>
            <a:normAutofit fontScale="92500"/>
          </a:bodyPr>
          <a:lstStyle/>
          <a:p>
            <a:r>
              <a:rPr lang="en-US" dirty="0"/>
              <a:t>Different circuit configurations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66370" y="2116589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16763" y="2908908"/>
            <a:ext cx="2450773" cy="1126085"/>
          </a:xfrm>
        </p:spPr>
        <p:txBody>
          <a:bodyPr>
            <a:normAutofit/>
          </a:bodyPr>
          <a:lstStyle/>
          <a:p>
            <a:r>
              <a:rPr lang="en-US" dirty="0"/>
              <a:t>Using sims of different networks</a:t>
            </a:r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24868" y="2116589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4738" y="2908908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Changing locations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75835" y="2116589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85705" y="2908908"/>
            <a:ext cx="2383071" cy="1040159"/>
          </a:xfrm>
        </p:spPr>
        <p:txBody>
          <a:bodyPr>
            <a:normAutofit/>
          </a:bodyPr>
          <a:lstStyle/>
          <a:p>
            <a:r>
              <a:rPr lang="en-US" dirty="0"/>
              <a:t>Changing antennas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7860" y="4988279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B6042-C500-96CC-3154-942B397C2680}"/>
              </a:ext>
            </a:extLst>
          </p:cNvPr>
          <p:cNvSpPr txBox="1"/>
          <p:nvPr/>
        </p:nvSpPr>
        <p:spPr>
          <a:xfrm>
            <a:off x="6223512" y="609265"/>
            <a:ext cx="574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Unable to connect to the network</a:t>
            </a:r>
            <a:endParaRPr lang="en-PK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3AF6D-3625-0B1E-5907-6E7EE852BACF}"/>
              </a:ext>
            </a:extLst>
          </p:cNvPr>
          <p:cNvSpPr txBox="1"/>
          <p:nvPr/>
        </p:nvSpPr>
        <p:spPr>
          <a:xfrm>
            <a:off x="1309816" y="1311318"/>
            <a:ext cx="4867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Things we tried:</a:t>
            </a:r>
            <a:endParaRPr lang="en-PK" sz="2800" dirty="0">
              <a:solidFill>
                <a:schemeClr val="bg1"/>
              </a:solidFill>
            </a:endParaRPr>
          </a:p>
        </p:txBody>
      </p:sp>
      <p:pic>
        <p:nvPicPr>
          <p:cNvPr id="3076" name="Picture 4" descr="LM2596 DC-DC Buck Converter | Top Quality Products| Electronics Hub">
            <a:extLst>
              <a:ext uri="{FF2B5EF4-FFF2-40B4-BE49-F238E27FC236}">
                <a16:creationId xmlns:a16="http://schemas.microsoft.com/office/drawing/2014/main" id="{95BFCFC3-4F86-4046-B652-E2BF1ABBB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64" y="3799332"/>
            <a:ext cx="1273084" cy="127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16" descr="Diode: Definition, Symbol, and Types of Diodes | Electrical4U">
            <a:extLst>
              <a:ext uri="{FF2B5EF4-FFF2-40B4-BE49-F238E27FC236}">
                <a16:creationId xmlns:a16="http://schemas.microsoft.com/office/drawing/2014/main" id="{E50E6294-0F9E-044D-5E2C-8E6E70067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3260" y="2060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pic>
        <p:nvPicPr>
          <p:cNvPr id="3090" name="Picture 18" descr="What is Diode - Definition, Diode Symbol, Types of Diode, Characteristics,  Applications and FAQs">
            <a:extLst>
              <a:ext uri="{FF2B5EF4-FFF2-40B4-BE49-F238E27FC236}">
                <a16:creationId xmlns:a16="http://schemas.microsoft.com/office/drawing/2014/main" id="{E7841F2F-B9C5-79BA-3FD2-0B4ED017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57" y="4003456"/>
            <a:ext cx="1752600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asy Way To Convert Your SIM To Other Network – Paki Mag">
            <a:extLst>
              <a:ext uri="{FF2B5EF4-FFF2-40B4-BE49-F238E27FC236}">
                <a16:creationId xmlns:a16="http://schemas.microsoft.com/office/drawing/2014/main" id="{521B5E44-333E-F780-B448-0A200F8B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078" y="3844952"/>
            <a:ext cx="1604087" cy="127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dd Map Marker To Google Maps Embedded iFrame">
            <a:extLst>
              <a:ext uri="{FF2B5EF4-FFF2-40B4-BE49-F238E27FC236}">
                <a16:creationId xmlns:a16="http://schemas.microsoft.com/office/drawing/2014/main" id="{9CD3A2D6-BFFB-5096-9E1F-9D1E93A6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463" y="3768965"/>
            <a:ext cx="2544747" cy="142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8AFC1F1-9B7D-0132-29E7-185416E84DE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4802" b="-1"/>
          <a:stretch/>
        </p:blipFill>
        <p:spPr>
          <a:xfrm>
            <a:off x="9771174" y="3633575"/>
            <a:ext cx="1812132" cy="167019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43DF5A-5975-E01C-29ED-FAA8D0711AAE}"/>
              </a:ext>
            </a:extLst>
          </p:cNvPr>
          <p:cNvSpPr txBox="1"/>
          <p:nvPr/>
        </p:nvSpPr>
        <p:spPr>
          <a:xfrm>
            <a:off x="1309816" y="5717916"/>
            <a:ext cx="708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Alternative: HC-05 Bluetooth Module.</a:t>
            </a:r>
            <a:endParaRPr lang="en-PK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117</TotalTime>
  <Words>391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GPS Integration for NUST Shuttle Service</vt:lpstr>
      <vt:lpstr>Meet the team</vt:lpstr>
      <vt:lpstr>Objectives</vt:lpstr>
      <vt:lpstr>Block Diagram:</vt:lpstr>
      <vt:lpstr>Components used:</vt:lpstr>
      <vt:lpstr>NMEA string:</vt:lpstr>
      <vt:lpstr>Flowchart</vt:lpstr>
      <vt:lpstr>PowerPoint Presentation</vt:lpstr>
      <vt:lpstr>Problem with sim 800l:</vt:lpstr>
      <vt:lpstr>Android Application:</vt:lpstr>
      <vt:lpstr>code:</vt:lpstr>
      <vt:lpstr>Problem with ATMEGA 32:</vt:lpstr>
      <vt:lpstr>Future: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Integration for NUST Shuttle Service</dc:title>
  <dc:creator>Syed Muhammad Abubakar</dc:creator>
  <cp:lastModifiedBy>Syed Muhammad Abubakar</cp:lastModifiedBy>
  <cp:revision>2</cp:revision>
  <dcterms:created xsi:type="dcterms:W3CDTF">2022-05-29T18:32:50Z</dcterms:created>
  <dcterms:modified xsi:type="dcterms:W3CDTF">2022-05-30T05:01:02Z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